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3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61" userDrawn="1">
          <p15:clr>
            <a:srgbClr val="A4A3A4"/>
          </p15:clr>
        </p15:guide>
        <p15:guide id="2" pos="6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640" y="168"/>
      </p:cViewPr>
      <p:guideLst>
        <p:guide orient="horz" pos="3861"/>
        <p:guide pos="6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2CB361-C1FA-7F4C-8BFB-137C14ED59F4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E1588-4127-2A4D-A32B-D3389EED3F0D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7212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Förslag på följdfråga: Är ni stolta över att ni har/kan något som inte alla andra har/kan? 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Vad har vi i klassen för likheter och olikheter att vara stolta över? 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E1588-4127-2A4D-A32B-D3389EED3F0D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17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Förslag på följdfråga: Vad innebär det att behandla varandra med respekt? 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Är det någon skillnad? </a:t>
            </a:r>
            <a:r>
              <a:rPr lang="sv-SE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Behandlar ni här i klassen varandra jämlikt?</a:t>
            </a:r>
          </a:p>
          <a:p>
            <a:endParaRPr lang="sv-SE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E1588-4127-2A4D-A32B-D3389EED3F0D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8647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Förslag på följdfråga: Tror ni det är skillnad i klassrummet och i arbetslivet? </a:t>
            </a: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E1588-4127-2A4D-A32B-D3389EED3F0D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3116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Sexism enligt </a:t>
            </a:r>
            <a:r>
              <a:rPr lang="sv-S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Wikipedia</a:t>
            </a:r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Fördomsladdad diskriminering, förtryck eller utnyttjande 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 människor enbart på grund av könstillhörighet. </a:t>
            </a:r>
          </a:p>
          <a:p>
            <a:endParaRPr lang="sv-S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Förslag på följdfråga: Tror ni att fler tjejer i elteknikbranschen skulle vara bra? 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Varför/varför inte?  Hur kan vi få fler tjejer att söka sig till vår utbildning?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E1588-4127-2A4D-A32B-D3389EED3F0D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9006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Förslag på följdfråga: Gäller samma idéer oavsett om det sker på Internet eller </a:t>
            </a:r>
          </a:p>
          <a:p>
            <a:r>
              <a:rPr lang="sv-S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 klotter? 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E1588-4127-2A4D-A32B-D3389EED3F0D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64006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7243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1241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66093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10284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69508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6339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21804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38989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5454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850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16890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8AF4C-AFF1-F143-8D61-4436381F17D7}" type="datetimeFigureOut">
              <a:rPr lang="sv-SE" smtClean="0"/>
              <a:t>2018-05-21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A2AEC-96B2-D749-A1A1-497701CCE4E1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86203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8200" y="3308728"/>
            <a:ext cx="10515600" cy="1325563"/>
          </a:xfrm>
        </p:spPr>
        <p:txBody>
          <a:bodyPr>
            <a:noAutofit/>
          </a:bodyPr>
          <a:lstStyle/>
          <a:p>
            <a:pPr defTabSz="720000"/>
            <a:r>
              <a:rPr lang="sv-SE" b="1" dirty="0" smtClean="0">
                <a:solidFill>
                  <a:srgbClr val="00FA00"/>
                </a:solidFill>
                <a:latin typeface="Arial" charset="0"/>
                <a:ea typeface="Arial" charset="0"/>
                <a:cs typeface="Arial" charset="0"/>
              </a:rPr>
              <a:t>1. 	</a:t>
            </a:r>
            <a:r>
              <a:rPr lang="sv-SE" b="1" dirty="0" smtClean="0">
                <a:latin typeface="Arial" charset="0"/>
                <a:ea typeface="Arial" charset="0"/>
                <a:cs typeface="Arial" charset="0"/>
              </a:rPr>
              <a:t>Vilka är fördelarna med att </a:t>
            </a:r>
            <a:br>
              <a:rPr lang="sv-SE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sv-SE" b="1" dirty="0">
                <a:latin typeface="Arial" charset="0"/>
                <a:ea typeface="Arial" charset="0"/>
                <a:cs typeface="Arial" charset="0"/>
              </a:rPr>
              <a:t>	</a:t>
            </a:r>
            <a:r>
              <a:rPr lang="sv-SE" b="1" dirty="0" smtClean="0">
                <a:latin typeface="Arial" charset="0"/>
                <a:ea typeface="Arial" charset="0"/>
                <a:cs typeface="Arial" charset="0"/>
              </a:rPr>
              <a:t>alla inte är likadana?</a:t>
            </a:r>
            <a:endParaRPr lang="sv-SE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ktangel 3"/>
          <p:cNvSpPr/>
          <p:nvPr/>
        </p:nvSpPr>
        <p:spPr>
          <a:xfrm>
            <a:off x="0" y="-1"/>
            <a:ext cx="12192000" cy="2100649"/>
          </a:xfrm>
          <a:prstGeom prst="rect">
            <a:avLst/>
          </a:prstGeom>
          <a:solidFill>
            <a:srgbClr val="00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00FA00"/>
              </a:solidFill>
            </a:endParaRP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4" y="-58875"/>
            <a:ext cx="4008761" cy="235046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55" y="5794625"/>
            <a:ext cx="8391570" cy="51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92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8200" y="3609079"/>
            <a:ext cx="10515600" cy="1325563"/>
          </a:xfrm>
        </p:spPr>
        <p:txBody>
          <a:bodyPr>
            <a:noAutofit/>
          </a:bodyPr>
          <a:lstStyle/>
          <a:p>
            <a:pPr defTabSz="720000"/>
            <a:r>
              <a:rPr lang="sv-SE" b="1" dirty="0" smtClean="0">
                <a:solidFill>
                  <a:srgbClr val="00FA00"/>
                </a:solidFill>
                <a:latin typeface="Arial" charset="0"/>
                <a:ea typeface="Arial" charset="0"/>
                <a:cs typeface="Arial" charset="0"/>
              </a:rPr>
              <a:t>2. 	</a:t>
            </a:r>
            <a:r>
              <a:rPr lang="sv-SE" b="1" dirty="0" smtClean="0">
                <a:latin typeface="Arial" charset="0"/>
                <a:ea typeface="Arial" charset="0"/>
                <a:cs typeface="Arial" charset="0"/>
              </a:rPr>
              <a:t>Vad innebär det att behandla</a:t>
            </a:r>
            <a:br>
              <a:rPr lang="sv-SE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sv-SE" b="1" dirty="0" smtClean="0">
                <a:latin typeface="Arial" charset="0"/>
                <a:ea typeface="Arial" charset="0"/>
                <a:cs typeface="Arial" charset="0"/>
              </a:rPr>
              <a:t>	varandra mer jämlikt?</a:t>
            </a:r>
            <a:br>
              <a:rPr lang="sv-SE" b="1" dirty="0" smtClean="0">
                <a:latin typeface="Arial" charset="0"/>
                <a:ea typeface="Arial" charset="0"/>
                <a:cs typeface="Arial" charset="0"/>
              </a:rPr>
            </a:br>
            <a:endParaRPr lang="sv-SE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ktangel 3"/>
          <p:cNvSpPr/>
          <p:nvPr/>
        </p:nvSpPr>
        <p:spPr>
          <a:xfrm>
            <a:off x="0" y="-1"/>
            <a:ext cx="12192000" cy="2100649"/>
          </a:xfrm>
          <a:prstGeom prst="rect">
            <a:avLst/>
          </a:prstGeom>
          <a:solidFill>
            <a:srgbClr val="00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00FA00"/>
              </a:solidFill>
            </a:endParaRP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4" y="-58875"/>
            <a:ext cx="4008761" cy="2350460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55" y="5794625"/>
            <a:ext cx="8391570" cy="51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2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8200" y="3598806"/>
            <a:ext cx="10515600" cy="1325563"/>
          </a:xfrm>
        </p:spPr>
        <p:txBody>
          <a:bodyPr>
            <a:noAutofit/>
          </a:bodyPr>
          <a:lstStyle/>
          <a:p>
            <a:pPr defTabSz="720000"/>
            <a:r>
              <a:rPr lang="sv-SE" b="1" dirty="0" smtClean="0">
                <a:solidFill>
                  <a:srgbClr val="00FA00"/>
                </a:solidFill>
                <a:latin typeface="Arial" charset="0"/>
                <a:ea typeface="Arial" charset="0"/>
                <a:cs typeface="Arial" charset="0"/>
              </a:rPr>
              <a:t>3. 	</a:t>
            </a:r>
            <a:r>
              <a:rPr lang="sv-SE" b="1" dirty="0" smtClean="0">
                <a:latin typeface="Arial" charset="0"/>
                <a:ea typeface="Arial" charset="0"/>
                <a:cs typeface="Arial" charset="0"/>
              </a:rPr>
              <a:t>Hur kan ni bidra till att allas röster</a:t>
            </a:r>
            <a:br>
              <a:rPr lang="sv-SE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sv-SE" b="1" dirty="0" smtClean="0">
                <a:latin typeface="Arial" charset="0"/>
                <a:ea typeface="Arial" charset="0"/>
                <a:cs typeface="Arial" charset="0"/>
              </a:rPr>
              <a:t>	blir hörda i klassrummet?</a:t>
            </a:r>
            <a:br>
              <a:rPr lang="sv-SE" b="1" dirty="0" smtClean="0">
                <a:latin typeface="Arial" charset="0"/>
                <a:ea typeface="Arial" charset="0"/>
                <a:cs typeface="Arial" charset="0"/>
              </a:rPr>
            </a:br>
            <a:endParaRPr lang="sv-SE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ktangel 3"/>
          <p:cNvSpPr/>
          <p:nvPr/>
        </p:nvSpPr>
        <p:spPr>
          <a:xfrm>
            <a:off x="0" y="-1"/>
            <a:ext cx="12192000" cy="2100649"/>
          </a:xfrm>
          <a:prstGeom prst="rect">
            <a:avLst/>
          </a:prstGeom>
          <a:solidFill>
            <a:srgbClr val="00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00FA00"/>
              </a:solidFill>
            </a:endParaRP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4" y="-58875"/>
            <a:ext cx="4008761" cy="2350460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55" y="5794625"/>
            <a:ext cx="8391570" cy="51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56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8200" y="3609080"/>
            <a:ext cx="10515600" cy="1325563"/>
          </a:xfrm>
        </p:spPr>
        <p:txBody>
          <a:bodyPr>
            <a:noAutofit/>
          </a:bodyPr>
          <a:lstStyle/>
          <a:p>
            <a:pPr defTabSz="720000"/>
            <a:r>
              <a:rPr lang="sv-SE" b="1" dirty="0" smtClean="0">
                <a:solidFill>
                  <a:srgbClr val="00FA00"/>
                </a:solidFill>
                <a:latin typeface="Arial" charset="0"/>
                <a:ea typeface="Arial" charset="0"/>
                <a:cs typeface="Arial" charset="0"/>
              </a:rPr>
              <a:t>4. 	</a:t>
            </a:r>
            <a:r>
              <a:rPr lang="sv-SE" b="1" dirty="0" smtClean="0">
                <a:latin typeface="Arial" charset="0"/>
                <a:ea typeface="Arial" charset="0"/>
                <a:cs typeface="Arial" charset="0"/>
              </a:rPr>
              <a:t>Vad är sexism och hur kan det</a:t>
            </a:r>
            <a:br>
              <a:rPr lang="sv-SE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sv-SE" b="1" dirty="0" smtClean="0">
                <a:latin typeface="Arial" charset="0"/>
                <a:ea typeface="Arial" charset="0"/>
                <a:cs typeface="Arial" charset="0"/>
              </a:rPr>
              <a:t>	ta sig till uttryck i skolan?</a:t>
            </a:r>
            <a:br>
              <a:rPr lang="sv-SE" b="1" dirty="0" smtClean="0">
                <a:latin typeface="Arial" charset="0"/>
                <a:ea typeface="Arial" charset="0"/>
                <a:cs typeface="Arial" charset="0"/>
              </a:rPr>
            </a:br>
            <a:endParaRPr lang="sv-SE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ktangel 3"/>
          <p:cNvSpPr/>
          <p:nvPr/>
        </p:nvSpPr>
        <p:spPr>
          <a:xfrm>
            <a:off x="0" y="-1"/>
            <a:ext cx="12192000" cy="2100649"/>
          </a:xfrm>
          <a:prstGeom prst="rect">
            <a:avLst/>
          </a:prstGeom>
          <a:solidFill>
            <a:srgbClr val="00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00FA00"/>
              </a:solidFill>
            </a:endParaRP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4" y="-58875"/>
            <a:ext cx="4008761" cy="2350460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55" y="5794625"/>
            <a:ext cx="8391570" cy="51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2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914833" y="3670726"/>
            <a:ext cx="10515600" cy="1325563"/>
          </a:xfrm>
        </p:spPr>
        <p:txBody>
          <a:bodyPr>
            <a:noAutofit/>
          </a:bodyPr>
          <a:lstStyle/>
          <a:p>
            <a:pPr defTabSz="720000"/>
            <a:r>
              <a:rPr lang="sv-SE" b="1" dirty="0" smtClean="0">
                <a:solidFill>
                  <a:srgbClr val="00FA00"/>
                </a:solidFill>
                <a:latin typeface="Arial" charset="0"/>
                <a:ea typeface="Arial" charset="0"/>
                <a:cs typeface="Arial" charset="0"/>
              </a:rPr>
              <a:t>5. 	</a:t>
            </a:r>
            <a:r>
              <a:rPr lang="sv-SE" b="1" dirty="0" smtClean="0">
                <a:latin typeface="Arial" charset="0"/>
                <a:ea typeface="Arial" charset="0"/>
                <a:cs typeface="Arial" charset="0"/>
              </a:rPr>
              <a:t>Hur uppmuntrar vi varandra att</a:t>
            </a:r>
            <a:r>
              <a:rPr lang="sv-SE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sv-SE" b="1" dirty="0" smtClean="0">
                <a:latin typeface="Arial" charset="0"/>
                <a:ea typeface="Arial" charset="0"/>
                <a:cs typeface="Arial" charset="0"/>
              </a:rPr>
              <a:t>	säga </a:t>
            </a:r>
            <a:r>
              <a:rPr lang="sv-SE" b="1" smtClean="0">
                <a:latin typeface="Arial" charset="0"/>
                <a:ea typeface="Arial" charset="0"/>
                <a:cs typeface="Arial" charset="0"/>
              </a:rPr>
              <a:t>ifrån när någon </a:t>
            </a:r>
            <a:r>
              <a:rPr lang="sv-SE" b="1" dirty="0" smtClean="0">
                <a:latin typeface="Arial" charset="0"/>
                <a:ea typeface="Arial" charset="0"/>
                <a:cs typeface="Arial" charset="0"/>
              </a:rPr>
              <a:t>behandlar en 	annan person illa?</a:t>
            </a:r>
            <a:br>
              <a:rPr lang="sv-SE" b="1" dirty="0" smtClean="0">
                <a:latin typeface="Arial" charset="0"/>
                <a:ea typeface="Arial" charset="0"/>
                <a:cs typeface="Arial" charset="0"/>
              </a:rPr>
            </a:br>
            <a:endParaRPr lang="sv-SE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ktangel 3"/>
          <p:cNvSpPr/>
          <p:nvPr/>
        </p:nvSpPr>
        <p:spPr>
          <a:xfrm>
            <a:off x="0" y="-1"/>
            <a:ext cx="12192000" cy="2100649"/>
          </a:xfrm>
          <a:prstGeom prst="rect">
            <a:avLst/>
          </a:prstGeom>
          <a:solidFill>
            <a:srgbClr val="00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00FA00"/>
              </a:solidFill>
            </a:endParaRP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4" y="-58875"/>
            <a:ext cx="4008761" cy="2350460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55" y="5794625"/>
            <a:ext cx="8391570" cy="51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3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99</Words>
  <Application>Microsoft Macintosh PowerPoint</Application>
  <PresentationFormat>Bredbild</PresentationFormat>
  <Paragraphs>22</Paragraphs>
  <Slides>5</Slides>
  <Notes>5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Arial</vt:lpstr>
      <vt:lpstr>Office-tema</vt:lpstr>
      <vt:lpstr>1.  Vilka är fördelarna med att   alla inte är likadana?</vt:lpstr>
      <vt:lpstr>2.  Vad innebär det att behandla  varandra mer jämlikt? </vt:lpstr>
      <vt:lpstr>3.  Hur kan ni bidra till att allas röster  blir hörda i klassrummet? </vt:lpstr>
      <vt:lpstr>4.  Vad är sexism och hur kan det  ta sig till uttryck i skolan? </vt:lpstr>
      <vt:lpstr>5.  Hur uppmuntrar vi varandra att  säga ifrån när någon behandlar en  annan person illa? 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Vilka är fördelarna med att alla inte är likadana?  </dc:title>
  <dc:creator>Roger Kempe</dc:creator>
  <cp:lastModifiedBy>Roger Kempe</cp:lastModifiedBy>
  <cp:revision>14</cp:revision>
  <dcterms:created xsi:type="dcterms:W3CDTF">2018-05-17T07:07:47Z</dcterms:created>
  <dcterms:modified xsi:type="dcterms:W3CDTF">2018-05-21T07:08:13Z</dcterms:modified>
</cp:coreProperties>
</file>